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726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552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8029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24872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9857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4888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967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5413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0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598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21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148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9207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970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946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163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420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F896-AD13-4520-AC9C-0DA6A301054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0F772-4A24-483C-88D6-B29CDC5B1F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3923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y4free.pl/forum/rejs-od-r-do-s-ndash-czyli-wszystko-o-rejsie-wycieczkowym,1614,65085" TargetMode="External"/><Relationship Id="rId7" Type="http://schemas.openxmlformats.org/officeDocument/2006/relationships/hyperlink" Target="http://www.klasterturystyczny.pl/pomoc/baza-wiedzy/wspolczesne-trendy-w-turystyce,54.html" TargetMode="External"/><Relationship Id="rId2" Type="http://schemas.openxmlformats.org/officeDocument/2006/relationships/hyperlink" Target="https://prezi.com/p/gz0jibesaayw/etapy-organizacji-imprezy-turystyczne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les.pl/pl/index.php/Impreza_turystyczna" TargetMode="External"/><Relationship Id="rId5" Type="http://schemas.openxmlformats.org/officeDocument/2006/relationships/hyperlink" Target="http://www.organizatorzyimprez.pl/artykul,999,organizacja-imprezy-turystycznej.html" TargetMode="External"/><Relationship Id="rId4" Type="http://schemas.openxmlformats.org/officeDocument/2006/relationships/hyperlink" Target="https://prezi.com/ijrlzv0po3qr/zasady-programowania-imprez-turystycznych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5EF34D-7CB5-4431-9AFE-C8F5A4520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Organizacja imprez turystycznych – nowoczesne trendy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EAD6454-7408-4593-AEE5-4A9C3E31F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27212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zaznajomienie uczniów z ciekawymi formami spędzania wolnego czasu podczas wyjazdów turystycznych.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626" y="163495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333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Przykładowe imprezy z uwzględnieniem grup wiekowych;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Wymogi dot. bezpieczeństwa uczestników rejsu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Plan krótkiego zwiedzania miejsc do których jacht przybije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 zachęcić i rozreklamować imprezę wśród potencjalnych klientów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Transport klientów do portu wypłynięcia jachtu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Wyżywienie</a:t>
            </a:r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172" name="Picture 4" descr="Reklama - definicja, funkcje, cele, istota">
            <a:extLst>
              <a:ext uri="{FF2B5EF4-FFF2-40B4-BE49-F238E27FC236}">
                <a16:creationId xmlns="" xmlns:a16="http://schemas.microsoft.com/office/drawing/2014/main" id="{90448AF2-362E-4305-AB6E-B4CEDB85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12" y="2260339"/>
            <a:ext cx="5857003" cy="3900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005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Nauczyciel w trakcie zadawania pytań porusza ewentualne problemy, które mogą pojawić w trakcie planowanej imprezy turystycznej</a:t>
            </a:r>
          </a:p>
          <a:p>
            <a:r>
              <a:rPr lang="pl-PL" sz="3200" dirty="0"/>
              <a:t>Lider konsultuje odpowiedzi z resztą grupy</a:t>
            </a:r>
          </a:p>
          <a:p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63583F8-128E-4EA5-9B8D-457B55102A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45" y="2007059"/>
            <a:ext cx="4389294" cy="4241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612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Następnie dochodzi do dyskusji między grupami. </a:t>
            </a:r>
          </a:p>
          <a:p>
            <a:r>
              <a:rPr lang="pl-PL" sz="3200" dirty="0"/>
              <a:t>W jej trakcie tworzony jest wspólny wymarzony plan imprezy turystycznej, uwzględniający przeciwności losu, z którymi może się napotkać</a:t>
            </a:r>
          </a:p>
          <a:p>
            <a:pPr marL="0" indent="0">
              <a:buNone/>
            </a:pPr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7E04194-42FB-458E-9C57-AF06D26366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2785365"/>
            <a:ext cx="5834555" cy="2985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6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096064"/>
            <a:ext cx="10717141" cy="4579944"/>
          </a:xfrm>
        </p:spPr>
        <p:txBody>
          <a:bodyPr>
            <a:normAutofit fontScale="70000" lnSpcReduction="20000"/>
          </a:bodyPr>
          <a:lstStyle/>
          <a:p>
            <a:r>
              <a:rPr lang="pl-PL" sz="3200" dirty="0">
                <a:hlinkClick r:id="rId2"/>
              </a:rPr>
              <a:t>https://prezi.com/p/gz0jibesaayw/etapy-organizacji-imprezy-turystycznej/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https://www.fly4free.pl/forum/rejs-od-r-do-s-ndash-czyli-wszystko-o-rejsie-wycieczkowym,1614,65085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https://prezi.com/ijrlzv0po3qr/zasady-programowania-imprez-turystycznych</a:t>
            </a:r>
            <a:r>
              <a:rPr lang="pl-PL" sz="3200" dirty="0" smtClean="0">
                <a:hlinkClick r:id="rId4"/>
              </a:rPr>
              <a:t>/</a:t>
            </a:r>
            <a:endParaRPr lang="pl-PL" sz="3200" dirty="0" smtClean="0"/>
          </a:p>
          <a:p>
            <a:r>
              <a:rPr lang="pl-PL" sz="3200" smtClean="0">
                <a:hlinkClick r:id="rId5"/>
              </a:rPr>
              <a:t>http://www.organizatorzyimprez.pl/artykul,999,organizacja-imprezy-turystycznej.html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https://mfiles.pl/pl/index.php/Impreza_turystyczna</a:t>
            </a:r>
            <a:endParaRPr lang="pl-PL" sz="3200" dirty="0" smtClean="0"/>
          </a:p>
          <a:p>
            <a:r>
              <a:rPr lang="pl-PL" sz="3200" dirty="0" smtClean="0">
                <a:hlinkClick r:id="rId7"/>
              </a:rPr>
              <a:t>http://www.klasterturystyczny.pl/pomoc/baza-wiedzy/wspolczesne-trendy-w-turystyce,54.html</a:t>
            </a:r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/>
          </a:p>
          <a:p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</p:spTree>
    <p:extLst>
      <p:ext uri="{BB962C8B-B14F-4D97-AF65-F5344CB8AC3E}">
        <p14:creationId xmlns="" xmlns:p14="http://schemas.microsoft.com/office/powerpoint/2010/main" val="215123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096064"/>
            <a:ext cx="10717141" cy="4579944"/>
          </a:xfrm>
        </p:spPr>
        <p:txBody>
          <a:bodyPr>
            <a:normAutofit/>
          </a:bodyPr>
          <a:lstStyle/>
          <a:p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graphicFrame>
        <p:nvGraphicFramePr>
          <p:cNvPr id="2" name="Tabela 2">
            <a:extLst>
              <a:ext uri="{FF2B5EF4-FFF2-40B4-BE49-F238E27FC236}">
                <a16:creationId xmlns="" xmlns:a16="http://schemas.microsoft.com/office/drawing/2014/main" id="{B75AB7FD-8C9F-41F5-988A-C37B57339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881751"/>
              </p:ext>
            </p:extLst>
          </p:nvPr>
        </p:nvGraphicFramePr>
        <p:xfrm>
          <a:off x="550416" y="1823720"/>
          <a:ext cx="10353760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689">
                  <a:extLst>
                    <a:ext uri="{9D8B030D-6E8A-4147-A177-3AD203B41FA5}">
                      <a16:colId xmlns="" xmlns:a16="http://schemas.microsoft.com/office/drawing/2014/main" val="3871906805"/>
                    </a:ext>
                  </a:extLst>
                </a:gridCol>
                <a:gridCol w="2469191">
                  <a:extLst>
                    <a:ext uri="{9D8B030D-6E8A-4147-A177-3AD203B41FA5}">
                      <a16:colId xmlns="" xmlns:a16="http://schemas.microsoft.com/office/drawing/2014/main" val="494469552"/>
                    </a:ext>
                  </a:extLst>
                </a:gridCol>
                <a:gridCol w="2588440">
                  <a:extLst>
                    <a:ext uri="{9D8B030D-6E8A-4147-A177-3AD203B41FA5}">
                      <a16:colId xmlns="" xmlns:a16="http://schemas.microsoft.com/office/drawing/2014/main" val="716326842"/>
                    </a:ext>
                  </a:extLst>
                </a:gridCol>
                <a:gridCol w="2588440">
                  <a:extLst>
                    <a:ext uri="{9D8B030D-6E8A-4147-A177-3AD203B41FA5}">
                      <a16:colId xmlns="" xmlns:a16="http://schemas.microsoft.com/office/drawing/2014/main" val="2778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228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aseline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911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Estetyka wykonania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bardzo estetyczna, czytelna, przejrzysta, zachęcająca 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</a:t>
                      </a:r>
                      <a:endParaRPr lang="pl-PL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67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Brak zaangażowania wszystkich członków grupy w kreatywną współpracę.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35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Praca przeczytana, nie zreferowana. Brak odpowiedzi na pytania sprawdzające zadane przez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 oraz pytania uczniów.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Ambitne podejście do prezentacji.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953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263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0721693-392E-42F6-80E5-01F19EB3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CDE65E39-6E8E-4624-8DED-9DA70EBC1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863424"/>
              </p:ext>
            </p:extLst>
          </p:nvPr>
        </p:nvGraphicFramePr>
        <p:xfrm>
          <a:off x="914400" y="2095500"/>
          <a:ext cx="103536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7">
                  <a:extLst>
                    <a:ext uri="{9D8B030D-6E8A-4147-A177-3AD203B41FA5}">
                      <a16:colId xmlns="" xmlns:a16="http://schemas.microsoft.com/office/drawing/2014/main" val="1526550851"/>
                    </a:ext>
                  </a:extLst>
                </a:gridCol>
                <a:gridCol w="5176837">
                  <a:extLst>
                    <a:ext uri="{9D8B030D-6E8A-4147-A177-3AD203B41FA5}">
                      <a16:colId xmlns="" xmlns:a16="http://schemas.microsoft.com/office/drawing/2014/main" val="1263292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83566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414727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48044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4628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6265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6445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44197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367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D8B1BC-132E-4A43-94A5-DEC1472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36BA2BF-99B1-4325-A761-8AC88631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2096063"/>
            <a:ext cx="10424178" cy="4278103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Na zajęciach mogliście poznać tajniki organizacji imprez turystycznej;</a:t>
            </a:r>
          </a:p>
          <a:p>
            <a:r>
              <a:rPr lang="pl-PL" sz="3200" dirty="0"/>
              <a:t>W branży tej pojawiają się coraz to nowsze formy ich planowania;</a:t>
            </a:r>
          </a:p>
          <a:p>
            <a:r>
              <a:rPr lang="pl-PL" sz="3200" dirty="0"/>
              <a:t>Dzięki udziale w dyskusji wzmocniliście swoją komunikatywność i umiejętność tworzenia własnej opinii;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323001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1DAD23C-4331-44D5-B0CC-F0DBC1EB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9363B2B-80A1-4700-8B49-44E643ED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2096064"/>
            <a:ext cx="10424178" cy="415233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000" dirty="0" err="1">
                <a:solidFill>
                  <a:schemeClr val="tx1"/>
                </a:solidFill>
              </a:rPr>
              <a:t>WebQuest</a:t>
            </a:r>
            <a:r>
              <a:rPr lang="pl-PL" sz="20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000" dirty="0" err="1">
                <a:solidFill>
                  <a:schemeClr val="tx1"/>
                </a:solidFill>
              </a:rPr>
              <a:t>Questa</a:t>
            </a:r>
            <a:r>
              <a:rPr lang="pl-PL" sz="20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8548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131574"/>
            <a:ext cx="10521832" cy="4384635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Wakacje to czas utęsknionego odpoczynku i pełnego rozluźnienia.</a:t>
            </a:r>
          </a:p>
          <a:p>
            <a:r>
              <a:rPr lang="pl-PL" sz="3200" dirty="0"/>
              <a:t>Można choć na chwilę zapomnieć o swoich codziennych obowiązkach.</a:t>
            </a:r>
          </a:p>
          <a:p>
            <a:r>
              <a:rPr lang="pl-PL" sz="3200" dirty="0"/>
              <a:t>W zależności od regionu świata w którym spędzamy wakacje, pory roku bądź towarzystwa z jakim obcujemy formy spędzania wolnego czasu na nich różnią się</a:t>
            </a:r>
          </a:p>
        </p:txBody>
      </p:sp>
    </p:spTree>
    <p:extLst>
      <p:ext uri="{BB962C8B-B14F-4D97-AF65-F5344CB8AC3E}">
        <p14:creationId xmlns="" xmlns:p14="http://schemas.microsoft.com/office/powerpoint/2010/main" val="27091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131574"/>
            <a:ext cx="10521832" cy="4384635"/>
          </a:xfrm>
        </p:spPr>
        <p:txBody>
          <a:bodyPr>
            <a:normAutofit/>
          </a:bodyPr>
          <a:lstStyle/>
          <a:p>
            <a:r>
              <a:rPr lang="pl-PL" sz="3200" dirty="0"/>
              <a:t>Turystyka to jedna z najszybciej rozwijających się gałęzi gospodarek XXI wieku</a:t>
            </a:r>
          </a:p>
          <a:p>
            <a:r>
              <a:rPr lang="pl-PL" sz="3200" dirty="0"/>
              <a:t>Wraz z nią popularność zyskują różne formy imprez turystycznych.</a:t>
            </a:r>
          </a:p>
          <a:p>
            <a:r>
              <a:rPr lang="pl-PL" sz="3200" dirty="0"/>
              <a:t>O jakich z nich słyszałeś? W ilu z nich sam brałeś udział?</a:t>
            </a:r>
          </a:p>
        </p:txBody>
      </p:sp>
    </p:spTree>
    <p:extLst>
      <p:ext uri="{BB962C8B-B14F-4D97-AF65-F5344CB8AC3E}">
        <p14:creationId xmlns="" xmlns:p14="http://schemas.microsoft.com/office/powerpoint/2010/main" val="400380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160081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/>
              <a:t>Uczniowie dzielą się na grupy </a:t>
            </a:r>
          </a:p>
          <a:p>
            <a:r>
              <a:rPr lang="pl-PL" sz="3200" dirty="0"/>
              <a:t>Przy użyciu mapy każda z grup ma za zadanie wytyczyć dokładną trasę wraz z uwzględnieniem portów wycieczkowego jachtu,  na którym w  następnym zadaniu zaplanuje szereg niezapomnianych imprez dla urlopowiczów.</a:t>
            </a:r>
          </a:p>
        </p:txBody>
      </p:sp>
      <p:pic>
        <p:nvPicPr>
          <p:cNvPr id="2052" name="Picture 4" descr="Impreza turystyczna – Prawo w podróży">
            <a:extLst>
              <a:ext uri="{FF2B5EF4-FFF2-40B4-BE49-F238E27FC236}">
                <a16:creationId xmlns="" xmlns:a16="http://schemas.microsoft.com/office/drawing/2014/main" id="{8C05A5B7-1907-4FE8-AB7F-1C745B8B31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56" y="2623710"/>
            <a:ext cx="5039759" cy="335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40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160081"/>
          </a:xfrm>
        </p:spPr>
        <p:txBody>
          <a:bodyPr>
            <a:normAutofit/>
          </a:bodyPr>
          <a:lstStyle/>
          <a:p>
            <a:r>
              <a:rPr lang="pl-PL" sz="3200" dirty="0"/>
              <a:t>Każda z grup następnie tworzy scenariusz imprez odbywających się w trakcie rejsu.</a:t>
            </a:r>
          </a:p>
        </p:txBody>
      </p:sp>
      <p:pic>
        <p:nvPicPr>
          <p:cNvPr id="5122" name="Picture 2" descr="Koronawirus w Hiszpanii. Zakaz zabaw na statkach i basenach - Podróże">
            <a:extLst>
              <a:ext uri="{FF2B5EF4-FFF2-40B4-BE49-F238E27FC236}">
                <a16:creationId xmlns="" xmlns:a16="http://schemas.microsoft.com/office/drawing/2014/main" id="{3650ADBF-5CC4-4E1A-BFA0-024BEA0AB5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2632435"/>
            <a:ext cx="5574342" cy="2933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885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160081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Scenariusz wraz z mapą jest następnie prezentowany przez lidera grupy</a:t>
            </a:r>
          </a:p>
          <a:p>
            <a:r>
              <a:rPr lang="pl-PL" sz="3200" dirty="0"/>
              <a:t>Nauczyciel zadaje pytania związane z tematem, na które będziecie musieli znaleźć odpowiedź.</a:t>
            </a:r>
          </a:p>
          <a:p>
            <a:endParaRPr lang="pl-PL" sz="3200" dirty="0"/>
          </a:p>
        </p:txBody>
      </p:sp>
      <p:pic>
        <p:nvPicPr>
          <p:cNvPr id="8194" name="Picture 2" descr="Wyspy Kanaryjskie - opinie. Którą wybrać? Która najlepsza na wakacje">
            <a:extLst>
              <a:ext uri="{FF2B5EF4-FFF2-40B4-BE49-F238E27FC236}">
                <a16:creationId xmlns="" xmlns:a16="http://schemas.microsoft.com/office/drawing/2014/main" id="{B190CCCC-C4AE-4AEE-873F-102387A78F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92" y="2501441"/>
            <a:ext cx="6230182" cy="3588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600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Praca musi być estetyczna (ładnie wykonana) i czytelna. 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W każdej prezentacji musi być podany: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1. Temat pracy.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2. Imię i nazwisko uczniów którzy ją przygotowali.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1026" name="Picture 2" descr="Impreza turystyczna na jednym wózku z imprezą w klubie - Twoje Biuro Podróży">
            <a:extLst>
              <a:ext uri="{FF2B5EF4-FFF2-40B4-BE49-F238E27FC236}">
                <a16:creationId xmlns="" xmlns:a16="http://schemas.microsoft.com/office/drawing/2014/main" id="{C2D2BD8B-CBF9-4C94-AC6E-0225A59363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654567"/>
            <a:ext cx="5645243" cy="317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878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/>
          </a:bodyPr>
          <a:lstStyle/>
          <a:p>
            <a:r>
              <a:rPr lang="pl-PL" sz="3200" dirty="0"/>
              <a:t>Uczniowie dzielą się na grupy. Każda z grup dostaje mapę konturową świata, na której są zaznaczone jedynie najważniejsze obiekty geograficzne.</a:t>
            </a:r>
          </a:p>
          <a:p>
            <a:endParaRPr lang="pl-PL" sz="3200" dirty="0"/>
          </a:p>
        </p:txBody>
      </p:sp>
      <p:pic>
        <p:nvPicPr>
          <p:cNvPr id="4098" name="Picture 2" descr="Rejs Dookoła Świata 2013-2016 | S/V Crystal - Rejs Dookoła Świata | Rejsy  morskie jachtem">
            <a:extLst>
              <a:ext uri="{FF2B5EF4-FFF2-40B4-BE49-F238E27FC236}">
                <a16:creationId xmlns="" xmlns:a16="http://schemas.microsoft.com/office/drawing/2014/main" id="{FB89A9FE-9198-41EB-9986-8097E0BC91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70" y="2953243"/>
            <a:ext cx="5680169" cy="2840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023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Scenariusz rejsu w formie prezentacji powinien zawierać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Port, z którego jacht wypłynie w trasę;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Port, do którego przybije;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Przystanki pośrednie</a:t>
            </a:r>
          </a:p>
        </p:txBody>
      </p:sp>
      <p:pic>
        <p:nvPicPr>
          <p:cNvPr id="6146" name="Picture 2" descr="Sylwester w Grecji. Impreza na jachcie">
            <a:extLst>
              <a:ext uri="{FF2B5EF4-FFF2-40B4-BE49-F238E27FC236}">
                <a16:creationId xmlns="" xmlns:a16="http://schemas.microsoft.com/office/drawing/2014/main" id="{A58ED3EB-4B70-41B5-82D2-69CF86D6D8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14" y="2852791"/>
            <a:ext cx="6404187" cy="2314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1401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227</TotalTime>
  <Words>775</Words>
  <Application>Microsoft Office PowerPoint</Application>
  <PresentationFormat>Niestandardowy</PresentationFormat>
  <Paragraphs>112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Damask</vt:lpstr>
      <vt:lpstr>Organizacja imprez turystycznych – nowoczesne trendy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Konkluzje</vt:lpstr>
      <vt:lpstr>Poradnik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imprez turystycznych – nowoczesne trendy</dc:title>
  <dc:creator>Konrad Poręba</dc:creator>
  <cp:lastModifiedBy>Konrad1</cp:lastModifiedBy>
  <cp:revision>13</cp:revision>
  <dcterms:created xsi:type="dcterms:W3CDTF">2021-02-22T18:25:26Z</dcterms:created>
  <dcterms:modified xsi:type="dcterms:W3CDTF">2021-09-22T11:30:24Z</dcterms:modified>
</cp:coreProperties>
</file>